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"/>
  </p:notesMasterIdLst>
  <p:sldIdLst>
    <p:sldId id="261" r:id="rId2"/>
    <p:sldId id="262" r:id="rId3"/>
  </p:sldIdLst>
  <p:sldSz cx="7775575" cy="10907713"/>
  <p:notesSz cx="6797675" cy="99266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90" userDrawn="1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B00"/>
    <a:srgbClr val="F19DAE"/>
    <a:srgbClr val="E4007F"/>
    <a:srgbClr val="6A3906"/>
    <a:srgbClr val="F29A76"/>
    <a:srgbClr val="CD5D00"/>
    <a:srgbClr val="005BAC"/>
    <a:srgbClr val="906E30"/>
    <a:srgbClr val="A4723A"/>
    <a:srgbClr val="6647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63" autoAdjust="0"/>
    <p:restoredTop sz="94660"/>
  </p:normalViewPr>
  <p:slideViewPr>
    <p:cSldViewPr snapToGrid="0">
      <p:cViewPr>
        <p:scale>
          <a:sx n="75" d="100"/>
          <a:sy n="75" d="100"/>
        </p:scale>
        <p:origin x="1416" y="-2412"/>
      </p:cViewPr>
      <p:guideLst>
        <p:guide orient="horz" pos="3390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8" cy="498055"/>
          </a:xfrm>
          <a:prstGeom prst="rect">
            <a:avLst/>
          </a:prstGeom>
        </p:spPr>
        <p:txBody>
          <a:bodyPr vert="horz" lIns="91453" tIns="45726" rIns="91453" bIns="45726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8" cy="498055"/>
          </a:xfrm>
          <a:prstGeom prst="rect">
            <a:avLst/>
          </a:prstGeom>
        </p:spPr>
        <p:txBody>
          <a:bodyPr vert="horz" lIns="91453" tIns="45726" rIns="91453" bIns="45726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2022/3/14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1239838"/>
            <a:ext cx="23876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3" tIns="45726" rIns="91453" bIns="4572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453" tIns="45726" rIns="91453" bIns="4572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8" cy="498054"/>
          </a:xfrm>
          <a:prstGeom prst="rect">
            <a:avLst/>
          </a:prstGeom>
        </p:spPr>
        <p:txBody>
          <a:bodyPr vert="horz" lIns="91453" tIns="45726" rIns="91453" bIns="45726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8" cy="498054"/>
          </a:xfrm>
          <a:prstGeom prst="rect">
            <a:avLst/>
          </a:prstGeom>
        </p:spPr>
        <p:txBody>
          <a:bodyPr vert="horz" lIns="91453" tIns="45726" rIns="91453" bIns="45726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"/>
            <a:ext cx="7754601" cy="10908000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7" y="2733443"/>
            <a:ext cx="2160000" cy="959869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196" y="2675399"/>
            <a:ext cx="2160000" cy="96414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248142" y="3046057"/>
            <a:ext cx="257319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ja-JP" altLang="en-US" sz="2800" dirty="0">
                <a:solidFill>
                  <a:schemeClr val="bg1"/>
                </a:solidFill>
                <a:latin typeface="GN-こはるいろサンレイ" panose="02000600000000000000" pitchFamily="2" charset="-128"/>
                <a:ea typeface="GN-こはるいろサンレイ" panose="02000600000000000000" pitchFamily="2" charset="-128"/>
              </a:rPr>
              <a:t>初</a:t>
            </a:r>
            <a:r>
              <a:rPr lang="ja-JP" altLang="en-US" sz="2800" dirty="0" smtClean="0">
                <a:solidFill>
                  <a:schemeClr val="bg1"/>
                </a:solidFill>
                <a:latin typeface="GN-こはるいろサンレイ" panose="02000600000000000000" pitchFamily="2" charset="-128"/>
                <a:ea typeface="GN-こはるいろサンレイ" panose="02000600000000000000" pitchFamily="2" charset="-128"/>
              </a:rPr>
              <a:t>めての方</a:t>
            </a:r>
            <a:endParaRPr lang="en-US" altLang="ja-JP" sz="2800" dirty="0" smtClean="0">
              <a:solidFill>
                <a:schemeClr val="bg1"/>
              </a:solidFill>
              <a:latin typeface="GN-こはるいろサンレイ" panose="02000600000000000000" pitchFamily="2" charset="-128"/>
              <a:ea typeface="GN-こはるいろサンレイ" panose="02000600000000000000" pitchFamily="2" charset="-128"/>
            </a:endParaRPr>
          </a:p>
          <a:p>
            <a:pPr algn="ctr">
              <a:lnSpc>
                <a:spcPts val="2000"/>
              </a:lnSpc>
            </a:pPr>
            <a:r>
              <a:rPr lang="ja-JP" altLang="en-US" sz="2800" dirty="0" smtClean="0">
                <a:solidFill>
                  <a:schemeClr val="bg1"/>
                </a:solidFill>
                <a:latin typeface="GN-こはるいろサンレイ" panose="02000600000000000000" pitchFamily="2" charset="-128"/>
                <a:ea typeface="GN-こはるいろサンレイ" panose="02000600000000000000" pitchFamily="2" charset="-128"/>
              </a:rPr>
              <a:t>でも</a:t>
            </a:r>
            <a:r>
              <a:rPr lang="en-US" altLang="ja-JP" sz="2800" dirty="0" smtClean="0">
                <a:solidFill>
                  <a:schemeClr val="bg1"/>
                </a:solidFill>
                <a:latin typeface="GN-こはるいろサンレイ" panose="02000600000000000000" pitchFamily="2" charset="-128"/>
                <a:ea typeface="GN-こはるいろサンレイ" panose="02000600000000000000" pitchFamily="2" charset="-128"/>
              </a:rPr>
              <a:t>OK</a:t>
            </a:r>
            <a:r>
              <a:rPr lang="ja-JP" altLang="en-US" sz="2800" dirty="0" smtClean="0">
                <a:solidFill>
                  <a:schemeClr val="bg1"/>
                </a:solidFill>
                <a:latin typeface="GN-こはるいろサンレイ" panose="02000600000000000000" pitchFamily="2" charset="-128"/>
                <a:ea typeface="GN-こはるいろサンレイ" panose="02000600000000000000" pitchFamily="2" charset="-128"/>
              </a:rPr>
              <a:t>！！</a:t>
            </a:r>
            <a:endParaRPr lang="ja-JP" altLang="en-US" sz="2800" dirty="0">
              <a:solidFill>
                <a:schemeClr val="bg1"/>
              </a:solidFill>
              <a:latin typeface="GN-こはるいろサンレイ" panose="02000600000000000000" pitchFamily="2" charset="-128"/>
              <a:ea typeface="GN-こはるいろサンレイ" panose="02000600000000000000" pitchFamily="2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726913" y="3142027"/>
            <a:ext cx="2354529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ja-JP" altLang="en-US" sz="3200" dirty="0" smtClean="0">
                <a:solidFill>
                  <a:schemeClr val="bg1"/>
                </a:solidFill>
                <a:latin typeface="GN-こはるいろサンレイ" panose="02000600000000000000" pitchFamily="2" charset="-128"/>
                <a:ea typeface="GN-こはるいろサンレイ" panose="02000600000000000000" pitchFamily="2" charset="-128"/>
              </a:rPr>
              <a:t>男性大歓迎</a:t>
            </a:r>
            <a:endParaRPr lang="ja-JP" altLang="en-US" sz="3200" dirty="0">
              <a:solidFill>
                <a:schemeClr val="bg1"/>
              </a:solidFill>
              <a:latin typeface="GN-こはるいろサンレイ" panose="02000600000000000000" pitchFamily="2" charset="-128"/>
              <a:ea typeface="GN-こはるいろサンレイ" panose="02000600000000000000" pitchFamily="2" charset="-128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-421365" y="289757"/>
            <a:ext cx="8661847" cy="1590340"/>
            <a:chOff x="20955" y="3431326"/>
            <a:chExt cx="7770991" cy="1271955"/>
          </a:xfrm>
        </p:grpSpPr>
        <p:sp>
          <p:nvSpPr>
            <p:cNvPr id="38" name="テキスト ボックス 37"/>
            <p:cNvSpPr txBox="1"/>
            <p:nvPr/>
          </p:nvSpPr>
          <p:spPr>
            <a:xfrm>
              <a:off x="20955" y="3841721"/>
              <a:ext cx="7770991" cy="86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spc="-300" dirty="0" smtClean="0">
                  <a:latin typeface="GN-こはるいろサンレイ" panose="02000600000000000000" pitchFamily="2" charset="-128"/>
                  <a:ea typeface="GN-こはるいろサンレイ" panose="02000600000000000000" pitchFamily="2" charset="-128"/>
                </a:rPr>
                <a:t>ラポール上大岡 習慣化プログラム</a:t>
              </a:r>
              <a:endParaRPr lang="en-US" altLang="ja-JP" sz="3200" spc="-300" dirty="0" smtClean="0">
                <a:latin typeface="GN-こはるいろサンレイ" panose="02000600000000000000" pitchFamily="2" charset="-128"/>
                <a:ea typeface="GN-こはるいろサンレイ" panose="02000600000000000000" pitchFamily="2" charset="-128"/>
              </a:endParaRPr>
            </a:p>
            <a:p>
              <a:pPr algn="ctr"/>
              <a:r>
                <a:rPr kumimoji="1" lang="ja-JP" altLang="en-US" sz="3200" spc="-300" dirty="0" smtClean="0">
                  <a:latin typeface="GN-こはるいろサンレイ" panose="02000600000000000000" pitchFamily="2" charset="-128"/>
                  <a:ea typeface="GN-こはるいろサンレイ" panose="02000600000000000000" pitchFamily="2" charset="-128"/>
                </a:rPr>
                <a:t>みんなとエクササイズ</a:t>
              </a:r>
              <a:r>
                <a:rPr kumimoji="1" lang="en-US" altLang="ja-JP" sz="3200" spc="-300" dirty="0" smtClean="0">
                  <a:latin typeface="GN-こはるいろサンレイ" panose="02000600000000000000" pitchFamily="2" charset="-128"/>
                  <a:ea typeface="GN-こはるいろサンレイ" panose="02000600000000000000" pitchFamily="2" charset="-128"/>
                </a:rPr>
                <a:t>!!!</a:t>
              </a:r>
              <a:endParaRPr kumimoji="1" lang="ja-JP" altLang="en-US" sz="3200" spc="-300" dirty="0">
                <a:latin typeface="GN-こはるいろサンレイ" panose="02000600000000000000" pitchFamily="2" charset="-128"/>
                <a:ea typeface="GN-こはるいろサンレイ" panose="02000600000000000000" pitchFamily="2" charset="-128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552285" y="3431326"/>
              <a:ext cx="6670330" cy="467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kumimoji="1" lang="ja-JP" altLang="en-US" sz="3200" b="1" spc="-300" dirty="0">
                <a:latin typeface="GN-こはるいろサンレイ" panose="02000600000000000000" pitchFamily="2" charset="-128"/>
                <a:ea typeface="GN-こはるいろサンレイ" panose="02000600000000000000" pitchFamily="2" charset="-128"/>
              </a:endParaRPr>
            </a:p>
          </p:txBody>
        </p:sp>
      </p:grpSp>
      <p:pic>
        <p:nvPicPr>
          <p:cNvPr id="43" name="図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76" y="10045190"/>
            <a:ext cx="1040548" cy="647541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-239185" y="1410445"/>
            <a:ext cx="8297485" cy="15929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9600" kern="0" spc="-300" dirty="0" smtClean="0">
                <a:ln>
                  <a:solidFill>
                    <a:srgbClr val="E4007F"/>
                  </a:solidFill>
                </a:ln>
                <a:latin typeface="GN-こはるいろサンレイ" panose="02000600000000000000" pitchFamily="2" charset="-128"/>
                <a:ea typeface="GN-こはるいろサンレイ" panose="02000600000000000000" pitchFamily="2" charset="-128"/>
              </a:rPr>
              <a:t>木</a:t>
            </a:r>
            <a:r>
              <a:rPr lang="ja-JP" altLang="en-US" sz="9600" kern="0" spc="-300" dirty="0" smtClean="0">
                <a:ln>
                  <a:solidFill>
                    <a:schemeClr val="tx1"/>
                  </a:solidFill>
                </a:ln>
                <a:latin typeface="GN-こはるいろサンレイ" panose="02000600000000000000" pitchFamily="2" charset="-128"/>
                <a:ea typeface="GN-こはるいろサンレイ" panose="02000600000000000000" pitchFamily="2" charset="-128"/>
              </a:rPr>
              <a:t>曜日の</a:t>
            </a:r>
            <a:r>
              <a:rPr lang="ja-JP" altLang="en-US" sz="9600" kern="0" spc="-300" dirty="0" smtClean="0">
                <a:ln>
                  <a:solidFill>
                    <a:srgbClr val="E4007F"/>
                  </a:solidFill>
                </a:ln>
                <a:latin typeface="GN-こはるいろサンレイ" panose="02000600000000000000" pitchFamily="2" charset="-128"/>
                <a:ea typeface="GN-こはるいろサンレイ" panose="02000600000000000000" pitchFamily="2" charset="-128"/>
              </a:rPr>
              <a:t>フラ</a:t>
            </a:r>
            <a:endParaRPr lang="ja-JP" altLang="en-US" sz="9600" kern="0" spc="-300" dirty="0">
              <a:ln>
                <a:solidFill>
                  <a:srgbClr val="E4007F"/>
                </a:solidFill>
              </a:ln>
              <a:latin typeface="GN-こはるいろサンレイ" panose="02000600000000000000" pitchFamily="2" charset="-128"/>
              <a:ea typeface="GN-こはるいろサンレイ" panose="02000600000000000000" pitchFamily="2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277147" y="3867163"/>
            <a:ext cx="7200304" cy="1477328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3200" b="1" spc="-300" dirty="0" smtClean="0">
                <a:latin typeface="せのびゴシック Bold" panose="02000600000000000000" pitchFamily="2" charset="-128"/>
                <a:ea typeface="せのびゴシック Bold" panose="02000600000000000000" pitchFamily="2" charset="-128"/>
              </a:rPr>
              <a:t>フラダンスエクササイズで</a:t>
            </a:r>
            <a:endParaRPr kumimoji="1" lang="en-US" altLang="ja-JP" sz="3200" b="1" spc="-300" dirty="0" smtClean="0">
              <a:latin typeface="せのびゴシック Bold" panose="02000600000000000000" pitchFamily="2" charset="-128"/>
              <a:ea typeface="せのびゴシック Bold" panose="02000600000000000000" pitchFamily="2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b="1" spc="-300" dirty="0" smtClean="0">
                <a:latin typeface="せのびゴシック Bold" panose="02000600000000000000" pitchFamily="2" charset="-128"/>
                <a:ea typeface="せのびゴシック Bold" panose="02000600000000000000" pitchFamily="2" charset="-128"/>
              </a:rPr>
              <a:t>基礎体力</a:t>
            </a:r>
            <a:r>
              <a:rPr lang="en-US" altLang="ja-JP" sz="3200" b="1" spc="-300" dirty="0" smtClean="0">
                <a:latin typeface="せのびゴシック Bold" panose="02000600000000000000" pitchFamily="2" charset="-128"/>
                <a:ea typeface="せのびゴシック Bold" panose="02000600000000000000" pitchFamily="2" charset="-128"/>
              </a:rPr>
              <a:t>up</a:t>
            </a:r>
            <a:r>
              <a:rPr lang="ja-JP" altLang="en-US" sz="3200" b="1" spc="-300" dirty="0" err="1" smtClean="0">
                <a:latin typeface="せのびゴシック Bold" panose="02000600000000000000" pitchFamily="2" charset="-128"/>
                <a:ea typeface="せのびゴシック Bold" panose="02000600000000000000" pitchFamily="2" charset="-128"/>
              </a:rPr>
              <a:t>、</a:t>
            </a:r>
            <a:r>
              <a:rPr lang="ja-JP" altLang="en-US" sz="3200" b="1" spc="-300" dirty="0" smtClean="0">
                <a:latin typeface="せのびゴシック Bold" panose="02000600000000000000" pitchFamily="2" charset="-128"/>
                <a:ea typeface="せのびゴシック Bold" panose="02000600000000000000" pitchFamily="2" charset="-128"/>
              </a:rPr>
              <a:t>代謝</a:t>
            </a:r>
            <a:r>
              <a:rPr lang="en-US" altLang="ja-JP" sz="3200" b="1" spc="-300" dirty="0" smtClean="0">
                <a:latin typeface="せのびゴシック Bold" panose="02000600000000000000" pitchFamily="2" charset="-128"/>
                <a:ea typeface="せのびゴシック Bold" panose="02000600000000000000" pitchFamily="2" charset="-128"/>
              </a:rPr>
              <a:t>up</a:t>
            </a:r>
            <a:r>
              <a:rPr lang="ja-JP" altLang="en-US" sz="3200" b="1" spc="-300" dirty="0" smtClean="0">
                <a:latin typeface="せのびゴシック Bold" panose="02000600000000000000" pitchFamily="2" charset="-128"/>
                <a:ea typeface="せのびゴシック Bold" panose="02000600000000000000" pitchFamily="2" charset="-128"/>
              </a:rPr>
              <a:t>を目指しましょう</a:t>
            </a:r>
            <a:endParaRPr lang="en-US" altLang="ja-JP" sz="3200" b="1" spc="-300" dirty="0" smtClean="0">
              <a:latin typeface="せのびゴシック Bold" panose="02000600000000000000" pitchFamily="2" charset="-128"/>
              <a:ea typeface="せのびゴシック Bold" panose="02000600000000000000" pitchFamily="2" charset="-128"/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871" y="2685104"/>
            <a:ext cx="2160000" cy="959869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023170" y="2954120"/>
            <a:ext cx="235452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ja-JP" altLang="en-US" sz="2800" dirty="0" smtClean="0">
                <a:solidFill>
                  <a:schemeClr val="bg1"/>
                </a:solidFill>
                <a:latin typeface="GN-こはるいろサンレイ" panose="02000600000000000000" pitchFamily="2" charset="-128"/>
                <a:ea typeface="GN-こはるいろサンレイ" panose="02000600000000000000" pitchFamily="2" charset="-128"/>
              </a:rPr>
              <a:t>イスや</a:t>
            </a:r>
            <a:endParaRPr lang="en-US" altLang="ja-JP" sz="2800" dirty="0" smtClean="0">
              <a:solidFill>
                <a:schemeClr val="bg1"/>
              </a:solidFill>
              <a:latin typeface="GN-こはるいろサンレイ" panose="02000600000000000000" pitchFamily="2" charset="-128"/>
              <a:ea typeface="GN-こはるいろサンレイ" panose="02000600000000000000" pitchFamily="2" charset="-128"/>
            </a:endParaRPr>
          </a:p>
          <a:p>
            <a:pPr algn="ctr">
              <a:lnSpc>
                <a:spcPts val="2000"/>
              </a:lnSpc>
            </a:pPr>
            <a:r>
              <a:rPr lang="ja-JP" altLang="en-US" sz="2800" dirty="0">
                <a:solidFill>
                  <a:schemeClr val="bg1"/>
                </a:solidFill>
                <a:latin typeface="GN-こはるいろサンレイ" panose="02000600000000000000" pitchFamily="2" charset="-128"/>
                <a:ea typeface="GN-こはるいろサンレイ" panose="02000600000000000000" pitchFamily="2" charset="-128"/>
              </a:rPr>
              <a:t>車</a:t>
            </a:r>
            <a:r>
              <a:rPr lang="ja-JP" altLang="en-US" sz="2800" dirty="0" smtClean="0">
                <a:solidFill>
                  <a:schemeClr val="bg1"/>
                </a:solidFill>
                <a:latin typeface="GN-こはるいろサンレイ" panose="02000600000000000000" pitchFamily="2" charset="-128"/>
                <a:ea typeface="GN-こはるいろサンレイ" panose="02000600000000000000" pitchFamily="2" charset="-128"/>
              </a:rPr>
              <a:t>いすでも！！</a:t>
            </a:r>
            <a:endParaRPr lang="ja-JP" altLang="en-US" sz="2800" dirty="0">
              <a:solidFill>
                <a:schemeClr val="bg1"/>
              </a:solidFill>
              <a:latin typeface="GN-こはるいろサンレイ" panose="02000600000000000000" pitchFamily="2" charset="-128"/>
              <a:ea typeface="GN-こはるいろサンレイ" panose="02000600000000000000" pitchFamily="2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304025" y="5418190"/>
            <a:ext cx="7200304" cy="3447098"/>
            <a:chOff x="-8163264" y="4405276"/>
            <a:chExt cx="7200304" cy="3447098"/>
          </a:xfrm>
        </p:grpSpPr>
        <p:sp>
          <p:nvSpPr>
            <p:cNvPr id="20" name="正方形/長方形 19"/>
            <p:cNvSpPr/>
            <p:nvPr/>
          </p:nvSpPr>
          <p:spPr>
            <a:xfrm>
              <a:off x="-8163264" y="4405276"/>
              <a:ext cx="7200304" cy="3447098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70000"/>
              </a:schemeClr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3200" spc="-300" dirty="0" smtClean="0">
                  <a:latin typeface="せのびゴシック Bold" panose="02000600000000000000" pitchFamily="2" charset="-128"/>
                  <a:ea typeface="せのびゴシック Bold" panose="02000600000000000000" pitchFamily="2" charset="-128"/>
                </a:rPr>
                <a:t>　　開催日時　</a:t>
              </a:r>
              <a:r>
                <a:rPr lang="ja-JP" altLang="en-US" sz="2400" spc="-300" dirty="0" smtClean="0">
                  <a:latin typeface="せのびゴシック Bold" panose="02000600000000000000" pitchFamily="2" charset="-128"/>
                  <a:ea typeface="せのびゴシック Bold" panose="02000600000000000000" pitchFamily="2" charset="-128"/>
                </a:rPr>
                <a:t>第</a:t>
              </a:r>
              <a:r>
                <a:rPr lang="ja-JP" altLang="en-US" sz="3200" spc="-300" dirty="0" smtClean="0">
                  <a:latin typeface="せのびゴシック Bold" panose="02000600000000000000" pitchFamily="2" charset="-128"/>
                  <a:ea typeface="せのびゴシック Bold" panose="02000600000000000000" pitchFamily="2" charset="-128"/>
                </a:rPr>
                <a:t>２・４木</a:t>
              </a:r>
              <a:r>
                <a:rPr lang="ja-JP" altLang="en-US" sz="2400" spc="-300" dirty="0" smtClean="0">
                  <a:latin typeface="せのびゴシック Bold" panose="02000600000000000000" pitchFamily="2" charset="-128"/>
                  <a:ea typeface="せのびゴシック Bold" panose="02000600000000000000" pitchFamily="2" charset="-128"/>
                </a:rPr>
                <a:t>曜日　</a:t>
              </a:r>
              <a:r>
                <a:rPr lang="en-US" altLang="ja-JP" sz="2400" spc="-300" dirty="0" smtClean="0">
                  <a:latin typeface="せのびゴシック Bold" panose="02000600000000000000" pitchFamily="2" charset="-128"/>
                  <a:ea typeface="せのびゴシック Bold" panose="02000600000000000000" pitchFamily="2" charset="-128"/>
                </a:rPr>
                <a:t>※</a:t>
              </a:r>
              <a:r>
                <a:rPr lang="ja-JP" altLang="en-US" sz="2400" spc="-300" dirty="0" smtClean="0">
                  <a:latin typeface="せのびゴシック Bold" panose="02000600000000000000" pitchFamily="2" charset="-128"/>
                  <a:ea typeface="せのびゴシック Bold" panose="02000600000000000000" pitchFamily="2" charset="-128"/>
                </a:rPr>
                <a:t>祝日を除く</a:t>
              </a:r>
              <a:endParaRPr lang="en-US" altLang="ja-JP" sz="3200" spc="-300" dirty="0">
                <a:latin typeface="せのびゴシック Bold" panose="02000600000000000000" pitchFamily="2" charset="-128"/>
                <a:ea typeface="せのびゴシック Bold" panose="02000600000000000000" pitchFamily="2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3200" spc="-300" dirty="0" smtClean="0">
                  <a:latin typeface="せのびゴシック Bold" panose="02000600000000000000" pitchFamily="2" charset="-128"/>
                  <a:ea typeface="せのびゴシック Bold" panose="02000600000000000000" pitchFamily="2" charset="-128"/>
                </a:rPr>
                <a:t>　　　</a:t>
              </a:r>
              <a:r>
                <a:rPr lang="ja-JP" altLang="en-US" sz="3200" spc="-300" dirty="0">
                  <a:latin typeface="せのびゴシック Bold" panose="02000600000000000000" pitchFamily="2" charset="-128"/>
                  <a:ea typeface="せのびゴシック Bold" panose="02000600000000000000" pitchFamily="2" charset="-128"/>
                </a:rPr>
                <a:t>　</a:t>
              </a:r>
              <a:r>
                <a:rPr lang="ja-JP" altLang="en-US" sz="3200" spc="-300" dirty="0" smtClean="0">
                  <a:latin typeface="せのびゴシック Bold" panose="02000600000000000000" pitchFamily="2" charset="-128"/>
                  <a:ea typeface="せのびゴシック Bold" panose="02000600000000000000" pitchFamily="2" charset="-128"/>
                </a:rPr>
                <a:t>　　　１０：３０～１１：３０</a:t>
              </a:r>
              <a:endParaRPr lang="en-US" altLang="ja-JP" sz="3200" spc="-300" dirty="0" smtClean="0">
                <a:latin typeface="せのびゴシック Bold" panose="02000600000000000000" pitchFamily="2" charset="-128"/>
                <a:ea typeface="せのびゴシック Bold" panose="02000600000000000000" pitchFamily="2" charset="-128"/>
              </a:endParaRPr>
            </a:p>
            <a:p>
              <a:pPr>
                <a:lnSpc>
                  <a:spcPct val="200000"/>
                </a:lnSpc>
              </a:pPr>
              <a:r>
                <a:rPr lang="ja-JP" altLang="en-US" sz="3200" spc="-300" dirty="0">
                  <a:latin typeface="せのびゴシック Bold" panose="02000600000000000000" pitchFamily="2" charset="-128"/>
                  <a:ea typeface="せのびゴシック Bold" panose="02000600000000000000" pitchFamily="2" charset="-128"/>
                </a:rPr>
                <a:t>　</a:t>
              </a:r>
              <a:r>
                <a:rPr lang="ja-JP" altLang="en-US" sz="3200" spc="-300" dirty="0" smtClean="0">
                  <a:latin typeface="せのびゴシック Bold" panose="02000600000000000000" pitchFamily="2" charset="-128"/>
                  <a:ea typeface="せのびゴシック Bold" panose="02000600000000000000" pitchFamily="2" charset="-128"/>
                </a:rPr>
                <a:t>　参加費　　１回　３００円</a:t>
              </a:r>
              <a:endParaRPr lang="en-US" altLang="ja-JP" sz="3200" spc="-300" dirty="0" smtClean="0">
                <a:latin typeface="せのびゴシック Bold" panose="02000600000000000000" pitchFamily="2" charset="-128"/>
                <a:ea typeface="せのびゴシック Bold" panose="02000600000000000000" pitchFamily="2" charset="-128"/>
              </a:endParaRPr>
            </a:p>
            <a:p>
              <a:pPr>
                <a:lnSpc>
                  <a:spcPct val="200000"/>
                </a:lnSpc>
              </a:pPr>
              <a:r>
                <a:rPr lang="ja-JP" altLang="en-US" sz="3200" spc="-300" dirty="0">
                  <a:latin typeface="せのびゴシック Bold" panose="02000600000000000000" pitchFamily="2" charset="-128"/>
                  <a:ea typeface="せのびゴシック Bold" panose="02000600000000000000" pitchFamily="2" charset="-128"/>
                </a:rPr>
                <a:t>　</a:t>
              </a:r>
              <a:r>
                <a:rPr lang="ja-JP" altLang="en-US" sz="3200" spc="-300" dirty="0" smtClean="0">
                  <a:latin typeface="せのびゴシック Bold" panose="02000600000000000000" pitchFamily="2" charset="-128"/>
                  <a:ea typeface="せのびゴシック Bold" panose="02000600000000000000" pitchFamily="2" charset="-128"/>
                </a:rPr>
                <a:t>　定　 員　　１５名（先着順）</a:t>
              </a:r>
              <a:endParaRPr lang="en-US" altLang="ja-JP" sz="2400" spc="-300" dirty="0" smtClean="0">
                <a:latin typeface="せのびゴシック Bold" panose="02000600000000000000" pitchFamily="2" charset="-128"/>
                <a:ea typeface="せのびゴシック Bold" panose="02000600000000000000" pitchFamily="2" charset="-128"/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077120" y="7041446"/>
              <a:ext cx="741683" cy="659860"/>
            </a:xfrm>
            <a:prstGeom prst="rect">
              <a:avLst/>
            </a:prstGeom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059926" y="6030935"/>
              <a:ext cx="741683" cy="659860"/>
            </a:xfrm>
            <a:prstGeom prst="rect">
              <a:avLst/>
            </a:prstGeom>
          </p:spPr>
        </p:pic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077119" y="4477505"/>
              <a:ext cx="741683" cy="659860"/>
            </a:xfrm>
            <a:prstGeom prst="rect">
              <a:avLst/>
            </a:prstGeom>
          </p:spPr>
        </p:pic>
      </p:grp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9" r="5317" b="5951"/>
          <a:stretch/>
        </p:blipFill>
        <p:spPr>
          <a:xfrm rot="21155112">
            <a:off x="4306124" y="8821236"/>
            <a:ext cx="2975186" cy="1686571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96" y="249461"/>
            <a:ext cx="3898032" cy="81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4"/>
          <p:cNvSpPr txBox="1">
            <a:spLocks/>
          </p:cNvSpPr>
          <p:nvPr/>
        </p:nvSpPr>
        <p:spPr>
          <a:xfrm>
            <a:off x="459113" y="287215"/>
            <a:ext cx="6594312" cy="15802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775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74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600" dirty="0" smtClean="0"/>
              <a:t>ラポール上大岡習慣化プログラム</a:t>
            </a:r>
            <a:endParaRPr lang="en-US" altLang="ja-JP" sz="1600" dirty="0" smtClean="0"/>
          </a:p>
          <a:p>
            <a:pPr algn="ctr"/>
            <a:r>
              <a:rPr lang="ja-JP" altLang="en-US" sz="2800" b="1" dirty="0" smtClean="0"/>
              <a:t>みん</a:t>
            </a:r>
            <a:r>
              <a:rPr lang="ja-JP" altLang="en-US" sz="2400" b="1" dirty="0" smtClean="0"/>
              <a:t>なとエクサ</a:t>
            </a:r>
            <a:r>
              <a:rPr lang="ja-JP" altLang="en-US" sz="2800" b="1" dirty="0" smtClean="0"/>
              <a:t>サイズ</a:t>
            </a:r>
            <a:r>
              <a:rPr lang="en-US" altLang="ja-JP" sz="2400" b="1" dirty="0" smtClean="0"/>
              <a:t>!!! </a:t>
            </a:r>
            <a:r>
              <a:rPr lang="ja-JP" altLang="en-US" sz="2800" b="1" dirty="0" smtClean="0"/>
              <a:t>　</a:t>
            </a:r>
            <a:endParaRPr lang="en-US" altLang="ja-JP" sz="2800" b="1" dirty="0"/>
          </a:p>
          <a:p>
            <a:pPr algn="ctr"/>
            <a:r>
              <a:rPr lang="ja-JP" altLang="en-US" sz="2800" b="1" dirty="0"/>
              <a:t>木曜日</a:t>
            </a:r>
            <a:r>
              <a:rPr lang="ja-JP" altLang="en-US" sz="2800" b="1" dirty="0" smtClean="0"/>
              <a:t>のフラ　</a:t>
            </a:r>
            <a:r>
              <a:rPr lang="en-US" altLang="ja-JP" sz="2800" b="1" dirty="0" smtClean="0"/>
              <a:t>【</a:t>
            </a:r>
            <a:r>
              <a:rPr lang="ja-JP" altLang="en-US" sz="2800" b="1" dirty="0" smtClean="0"/>
              <a:t>開催要項</a:t>
            </a:r>
            <a:r>
              <a:rPr lang="en-US" altLang="ja-JP" sz="2800" b="1" dirty="0" smtClean="0"/>
              <a:t>】</a:t>
            </a:r>
            <a:endParaRPr lang="ja-JP" altLang="en-US" sz="2800" b="1" dirty="0"/>
          </a:p>
        </p:txBody>
      </p:sp>
      <p:graphicFrame>
        <p:nvGraphicFramePr>
          <p:cNvPr id="3" name="コンテンツ プレースホルダー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707074"/>
              </p:ext>
            </p:extLst>
          </p:nvPr>
        </p:nvGraphicFramePr>
        <p:xfrm>
          <a:off x="278424" y="1464066"/>
          <a:ext cx="7221415" cy="75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4078">
                  <a:extLst>
                    <a:ext uri="{9D8B030D-6E8A-4147-A177-3AD203B41FA5}">
                      <a16:colId xmlns:a16="http://schemas.microsoft.com/office/drawing/2014/main" val="2540039943"/>
                    </a:ext>
                  </a:extLst>
                </a:gridCol>
                <a:gridCol w="5827337">
                  <a:extLst>
                    <a:ext uri="{9D8B030D-6E8A-4147-A177-3AD203B41FA5}">
                      <a16:colId xmlns:a16="http://schemas.microsoft.com/office/drawing/2014/main" val="3214297675"/>
                    </a:ext>
                  </a:extLst>
                </a:gridCol>
              </a:tblGrid>
              <a:tr h="4649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600" dirty="0" smtClean="0"/>
                        <a:t>開 催 日</a:t>
                      </a:r>
                      <a:endParaRPr kumimoji="1" lang="en-US" altLang="ja-JP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600" b="0" dirty="0" smtClean="0">
                          <a:latin typeface="+mn-lt"/>
                          <a:ea typeface="+mn-ea"/>
                        </a:rPr>
                        <a:t>第２・４週　木曜日　１０：３０～１１：３０　</a:t>
                      </a:r>
                      <a:endParaRPr kumimoji="1" lang="en-US" altLang="ja-JP" sz="1600" b="0" dirty="0" smtClean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978469"/>
                  </a:ext>
                </a:extLst>
              </a:tr>
              <a:tr h="4649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600" dirty="0" smtClean="0"/>
                        <a:t>開催場所</a:t>
                      </a:r>
                      <a:endParaRPr kumimoji="1" lang="en-US" altLang="ja-JP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600" dirty="0" smtClean="0"/>
                        <a:t>ラポール上大岡７階　体育室</a:t>
                      </a:r>
                      <a:endParaRPr kumimoji="1" lang="ja-JP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7019311"/>
                  </a:ext>
                </a:extLst>
              </a:tr>
              <a:tr h="4649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600" dirty="0" smtClean="0"/>
                        <a:t>対　象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600" dirty="0" smtClean="0"/>
                        <a:t>１８歳以上で障害のある方</a:t>
                      </a:r>
                      <a:endParaRPr kumimoji="1" lang="ja-JP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1225358"/>
                  </a:ext>
                </a:extLst>
              </a:tr>
              <a:tr h="8743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600" dirty="0" smtClean="0"/>
                        <a:t>参加条件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600" dirty="0" smtClean="0"/>
                        <a:t>ラポール上大岡に会員登録をしていること</a:t>
                      </a:r>
                      <a:endParaRPr kumimoji="1" lang="en-US" altLang="ja-JP" sz="1600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600" dirty="0" smtClean="0"/>
                        <a:t>体調管理ができていること</a:t>
                      </a:r>
                      <a:endParaRPr kumimoji="1" lang="ja-JP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0166850"/>
                  </a:ext>
                </a:extLst>
              </a:tr>
              <a:tr h="12836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600" dirty="0" smtClean="0"/>
                        <a:t>申込期間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kumimoji="1" lang="ja-JP" altLang="en-US" sz="1600" u="none" dirty="0" smtClean="0"/>
                        <a:t>参加希望日の前日までにお申し込み</a:t>
                      </a:r>
                      <a:r>
                        <a:rPr kumimoji="1" lang="ja-JP" altLang="en-US" sz="1600" u="none" dirty="0" smtClean="0"/>
                        <a:t>ください</a:t>
                      </a:r>
                      <a:endParaRPr kumimoji="1" lang="en-US" altLang="ja-JP" sz="1600" u="none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kumimoji="1" lang="ja-JP" altLang="en-US" sz="1600" u="none" dirty="0" smtClean="0">
                          <a:solidFill>
                            <a:srgbClr val="FF0000"/>
                          </a:solidFill>
                        </a:rPr>
                        <a:t>　</a:t>
                      </a:r>
                      <a:r>
                        <a:rPr kumimoji="1" lang="en-US" altLang="ja-JP" sz="1600" u="none" dirty="0" smtClean="0">
                          <a:solidFill>
                            <a:srgbClr val="FF0000"/>
                          </a:solidFill>
                        </a:rPr>
                        <a:t>※</a:t>
                      </a:r>
                      <a:r>
                        <a:rPr kumimoji="1" lang="ja-JP" altLang="en-US" sz="1600" u="none" dirty="0" smtClean="0">
                          <a:solidFill>
                            <a:srgbClr val="FF0000"/>
                          </a:solidFill>
                        </a:rPr>
                        <a:t>開催日ごとに申込みが必要になります</a:t>
                      </a:r>
                      <a:endParaRPr kumimoji="1" lang="en-US" altLang="ja-JP" sz="1600" u="none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825917"/>
                  </a:ext>
                </a:extLst>
              </a:tr>
              <a:tr h="3752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申込方法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インターネット、電話または７階受付（フロント）へ直接お申し込みください</a:t>
                      </a:r>
                      <a:endParaRPr kumimoji="1" lang="ja-JP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8124379"/>
                  </a:ext>
                </a:extLst>
              </a:tr>
              <a:tr h="3752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定　員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１５名（先着順）</a:t>
                      </a:r>
                      <a:endParaRPr kumimoji="1" lang="en-US" altLang="ja-JP" sz="1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2612442"/>
                  </a:ext>
                </a:extLst>
              </a:tr>
              <a:tr h="7747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参 加 費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１回３００円</a:t>
                      </a:r>
                      <a:r>
                        <a:rPr kumimoji="1" lang="ja-JP" altLang="en-US" sz="1800" dirty="0" smtClean="0"/>
                        <a:t>　</a:t>
                      </a:r>
                      <a:endParaRPr kumimoji="1" lang="en-US" altLang="ja-JP" sz="1800" dirty="0" smtClean="0"/>
                    </a:p>
                    <a:p>
                      <a:r>
                        <a:rPr kumimoji="1" lang="en-US" altLang="ja-JP" sz="1600" dirty="0" smtClean="0"/>
                        <a:t>※</a:t>
                      </a:r>
                      <a:r>
                        <a:rPr kumimoji="1" lang="ja-JP" altLang="en-US" sz="1600" dirty="0" smtClean="0"/>
                        <a:t>当日</a:t>
                      </a:r>
                      <a:r>
                        <a:rPr kumimoji="1" lang="ja-JP" altLang="en-US" sz="1600" baseline="0" dirty="0" smtClean="0"/>
                        <a:t>、７</a:t>
                      </a:r>
                      <a:r>
                        <a:rPr kumimoji="1" lang="ja-JP" altLang="en-US" sz="1600" dirty="0" smtClean="0"/>
                        <a:t>階受付（フロント）でチケットを購入してください</a:t>
                      </a:r>
                      <a:endParaRPr kumimoji="1" lang="ja-JP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3657699"/>
                  </a:ext>
                </a:extLst>
              </a:tr>
              <a:tr h="15607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持 ち 物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ラポール上大岡の会員カード</a:t>
                      </a:r>
                      <a:endParaRPr kumimoji="1" lang="en-US" altLang="ja-JP" sz="1600" dirty="0" smtClean="0"/>
                    </a:p>
                    <a:p>
                      <a:r>
                        <a:rPr kumimoji="1" lang="ja-JP" altLang="en-US" sz="1600" dirty="0" smtClean="0"/>
                        <a:t>運動しやすい服装</a:t>
                      </a:r>
                      <a:endParaRPr kumimoji="1" lang="en-US" altLang="ja-JP" sz="1600" dirty="0" smtClean="0"/>
                    </a:p>
                    <a:p>
                      <a:r>
                        <a:rPr kumimoji="1" lang="ja-JP" altLang="en-US" sz="1600" dirty="0" smtClean="0"/>
                        <a:t>室内用運動靴</a:t>
                      </a:r>
                      <a:endParaRPr kumimoji="1" lang="en-US" altLang="ja-JP" sz="1600" dirty="0" smtClean="0"/>
                    </a:p>
                    <a:p>
                      <a:r>
                        <a:rPr kumimoji="1" lang="ja-JP" altLang="en-US" sz="1600" dirty="0" smtClean="0"/>
                        <a:t>タオル</a:t>
                      </a:r>
                      <a:endParaRPr kumimoji="1" lang="en-US" altLang="ja-JP" sz="1600" dirty="0" smtClean="0"/>
                    </a:p>
                    <a:p>
                      <a:pPr algn="l"/>
                      <a:r>
                        <a:rPr kumimoji="1" lang="ja-JP" altLang="en-US" sz="1600" dirty="0" smtClean="0"/>
                        <a:t>水分（水筒やペットボトルなどフタがあるもの）</a:t>
                      </a:r>
                      <a:endParaRPr kumimoji="1" lang="ja-JP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6571893"/>
                  </a:ext>
                </a:extLst>
              </a:tr>
              <a:tr h="9210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注意事項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申し込み後のキャンセルは事前に連絡をお願いします</a:t>
                      </a:r>
                      <a:endParaRPr kumimoji="1" lang="en-US" altLang="ja-JP" sz="1600" dirty="0" smtClean="0"/>
                    </a:p>
                    <a:p>
                      <a:r>
                        <a:rPr kumimoji="1" lang="ja-JP" altLang="en-US" sz="1600" dirty="0" smtClean="0"/>
                        <a:t>プログラム中のケガ等については応急処置のみとなります</a:t>
                      </a:r>
                      <a:endParaRPr kumimoji="1" lang="en-US" altLang="ja-JP" sz="1600" dirty="0" smtClean="0"/>
                    </a:p>
                    <a:p>
                      <a:r>
                        <a:rPr kumimoji="1" lang="ja-JP" altLang="en-US" sz="1600" dirty="0" smtClean="0"/>
                        <a:t>社会情勢等により中止または内容が変更になる場合がございます</a:t>
                      </a:r>
                      <a:endParaRPr kumimoji="1" lang="ja-JP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1244310"/>
                  </a:ext>
                </a:extLst>
              </a:tr>
            </a:tbl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171" y="9176163"/>
            <a:ext cx="1440000" cy="1440000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638908" y="9704513"/>
            <a:ext cx="4356637" cy="1145757"/>
            <a:chOff x="2615664" y="9471777"/>
            <a:chExt cx="4267736" cy="1408548"/>
          </a:xfrm>
        </p:grpSpPr>
        <p:sp>
          <p:nvSpPr>
            <p:cNvPr id="5" name="正方形/長方形 4"/>
            <p:cNvSpPr/>
            <p:nvPr/>
          </p:nvSpPr>
          <p:spPr>
            <a:xfrm>
              <a:off x="2624968" y="9471777"/>
              <a:ext cx="1894567" cy="340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54234"/>
              <a:r>
                <a:rPr kumimoji="1" lang="ja-JP" altLang="en-US" sz="12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お問い合わせ</a:t>
              </a:r>
              <a:r>
                <a:rPr kumimoji="1" lang="ja-JP" altLang="en-US" sz="1200" b="1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・申し込み</a:t>
              </a:r>
              <a:endPara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615664" y="9707384"/>
              <a:ext cx="4267736" cy="1172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54234"/>
              <a:r>
                <a:rPr kumimoji="1"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障害者スポーツ文化</a:t>
              </a:r>
              <a:r>
                <a:rPr kumimoji="1" lang="ja-JP" altLang="en-US" sz="14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センター　ラポール上大岡　</a:t>
              </a:r>
              <a:endParaRPr kumimoji="1"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defTabSz="854234"/>
              <a:r>
                <a:rPr kumimoji="1" lang="ja-JP" altLang="en-US" sz="14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スポーツ課</a:t>
              </a:r>
              <a:endPara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dirty="0" smtClean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電話</a:t>
              </a:r>
              <a:r>
                <a:rPr lang="ja-JP" altLang="en-US" sz="1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：</a:t>
              </a:r>
              <a:r>
                <a:rPr lang="en-US" altLang="ja-JP" sz="1400" dirty="0" smtClean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045-840-2151</a:t>
              </a:r>
              <a:r>
                <a:rPr lang="ja-JP" altLang="en-US" sz="1400" dirty="0" smtClean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</a:t>
              </a:r>
              <a:r>
                <a:rPr lang="en-US" altLang="ja-JP" sz="1400" dirty="0" smtClean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Fax</a:t>
              </a:r>
              <a:r>
                <a:rPr lang="ja-JP" altLang="en-US" sz="1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：</a:t>
              </a:r>
              <a:r>
                <a:rPr lang="en-US" altLang="ja-JP" sz="14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045-840-2157</a:t>
              </a:r>
            </a:p>
            <a:p>
              <a:pPr defTabSz="854234"/>
              <a:endPara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058" y="9138726"/>
            <a:ext cx="2284421" cy="773934"/>
          </a:xfrm>
          <a:prstGeom prst="rect">
            <a:avLst/>
          </a:prstGeom>
        </p:spPr>
      </p:pic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4" y="170230"/>
            <a:ext cx="1107455" cy="109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659" y="170230"/>
            <a:ext cx="1107455" cy="109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731038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512</TotalTime>
  <Words>292</Words>
  <Application>Microsoft Office PowerPoint</Application>
  <PresentationFormat>ユーザー設定</PresentationFormat>
  <Paragraphs>50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GN-こはるいろサンレイ</vt:lpstr>
      <vt:lpstr>ＭＳ Ｐゴシック</vt:lpstr>
      <vt:lpstr>せのびゴシック Bold</vt:lpstr>
      <vt:lpstr>メイリオ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赤星真人(d006033)</dc:creator>
  <cp:lastModifiedBy>鈴木亜希子</cp:lastModifiedBy>
  <cp:revision>46</cp:revision>
  <cp:lastPrinted>2021-02-03T08:16:18Z</cp:lastPrinted>
  <dcterms:created xsi:type="dcterms:W3CDTF">2013-08-07T01:16:52Z</dcterms:created>
  <dcterms:modified xsi:type="dcterms:W3CDTF">2022-03-14T03:05:04Z</dcterms:modified>
</cp:coreProperties>
</file>