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handoutMasterIdLst>
    <p:handoutMasterId r:id="rId5"/>
  </p:handoutMasterIdLst>
  <p:sldIdLst>
    <p:sldId id="267" r:id="rId2"/>
    <p:sldId id="269" r:id="rId3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8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66FFFF"/>
    <a:srgbClr val="000099"/>
    <a:srgbClr val="FBB040"/>
    <a:srgbClr val="726658"/>
    <a:srgbClr val="E8D6BB"/>
    <a:srgbClr val="C9CACA"/>
    <a:srgbClr val="231815"/>
    <a:srgbClr val="60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8597" autoAdjust="0"/>
  </p:normalViewPr>
  <p:slideViewPr>
    <p:cSldViewPr snapToGrid="0">
      <p:cViewPr varScale="1">
        <p:scale>
          <a:sx n="44" d="100"/>
          <a:sy n="44" d="100"/>
        </p:scale>
        <p:origin x="2268" y="60"/>
      </p:cViewPr>
      <p:guideLst>
        <p:guide orient="horz" pos="3458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-298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51" cy="496106"/>
          </a:xfrm>
          <a:prstGeom prst="rect">
            <a:avLst/>
          </a:prstGeom>
        </p:spPr>
        <p:txBody>
          <a:bodyPr vert="horz" lIns="86054" tIns="43027" rIns="86054" bIns="4302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051" y="0"/>
            <a:ext cx="2946151" cy="496106"/>
          </a:xfrm>
          <a:prstGeom prst="rect">
            <a:avLst/>
          </a:prstGeom>
        </p:spPr>
        <p:txBody>
          <a:bodyPr vert="horz" lIns="86054" tIns="43027" rIns="86054" bIns="43027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9026"/>
            <a:ext cx="2946151" cy="496105"/>
          </a:xfrm>
          <a:prstGeom prst="rect">
            <a:avLst/>
          </a:prstGeom>
        </p:spPr>
        <p:txBody>
          <a:bodyPr vert="horz" lIns="86054" tIns="43027" rIns="86054" bIns="4302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051" y="9429026"/>
            <a:ext cx="2946151" cy="496105"/>
          </a:xfrm>
          <a:prstGeom prst="rect">
            <a:avLst/>
          </a:prstGeom>
        </p:spPr>
        <p:txBody>
          <a:bodyPr vert="horz" lIns="86054" tIns="43027" rIns="86054" bIns="43027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42" tIns="45722" rIns="91442" bIns="4572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8" cy="498055"/>
          </a:xfrm>
          <a:prstGeom prst="rect">
            <a:avLst/>
          </a:prstGeom>
        </p:spPr>
        <p:txBody>
          <a:bodyPr vert="horz" lIns="91442" tIns="45722" rIns="91442" bIns="45722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2" rIns="91442" bIns="457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442" tIns="45722" rIns="91442" bIns="457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8" cy="498054"/>
          </a:xfrm>
          <a:prstGeom prst="rect">
            <a:avLst/>
          </a:prstGeom>
        </p:spPr>
        <p:txBody>
          <a:bodyPr vert="horz" lIns="91442" tIns="45722" rIns="91442" bIns="4572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7" y="9428587"/>
            <a:ext cx="2945658" cy="498054"/>
          </a:xfrm>
          <a:prstGeom prst="rect">
            <a:avLst/>
          </a:prstGeom>
        </p:spPr>
        <p:txBody>
          <a:bodyPr vert="horz" lIns="91442" tIns="45722" rIns="91442" bIns="45722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eaLnBrk="1" fontAlgn="base" hangingPunct="1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3.bp.blogspot.com/-abBdBw6zU4I/U5hUwuPZSeI/AAAAAAAAhOs/toXgQi-SK3Y/s800/trampoline_girl.png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4.bp.blogspot.com/-WxpuLNvBy-Q/U6llSS4DyiI/AAAAAAAAhuY/jkuze8oG22U/s800/jump_boy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1062" cy="10904400"/>
          </a:xfrm>
          <a:prstGeom prst="rect">
            <a:avLst/>
          </a:prstGeom>
        </p:spPr>
      </p:pic>
      <p:sp>
        <p:nvSpPr>
          <p:cNvPr id="9" name="object 3"/>
          <p:cNvSpPr/>
          <p:nvPr/>
        </p:nvSpPr>
        <p:spPr>
          <a:xfrm>
            <a:off x="12" y="0"/>
            <a:ext cx="7775943" cy="862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r="7649"/>
          <a:stretch/>
        </p:blipFill>
        <p:spPr>
          <a:xfrm>
            <a:off x="9078" y="-149813"/>
            <a:ext cx="7772400" cy="8707172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 rot="21137499">
            <a:off x="1444136" y="483429"/>
            <a:ext cx="730826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500"/>
              </a:lnSpc>
            </a:pPr>
            <a:r>
              <a:rPr lang="ja-JP" altLang="en-US" sz="8000" spc="-300" dirty="0" smtClean="0">
                <a:ln w="38100" cmpd="sng">
                  <a:solidFill>
                    <a:schemeClr val="bg1"/>
                  </a:solidFill>
                </a:ln>
                <a:solidFill>
                  <a:srgbClr val="277BC4"/>
                </a:solidFill>
                <a:latin typeface="アンニャントロマン" panose="02000600000000000000" pitchFamily="2" charset="-128"/>
                <a:ea typeface="アンニャントロマン" panose="02000600000000000000" pitchFamily="2" charset="-128"/>
                <a:cs typeface="アンニャントロマン"/>
              </a:rPr>
              <a:t>エンジョイ</a:t>
            </a:r>
            <a:r>
              <a:rPr lang="en-US" altLang="ja-JP" sz="8000" spc="-300" dirty="0" smtClean="0">
                <a:ln w="38100" cmpd="sng">
                  <a:solidFill>
                    <a:schemeClr val="bg1"/>
                  </a:solidFill>
                </a:ln>
                <a:solidFill>
                  <a:srgbClr val="277BC4"/>
                </a:solidFill>
                <a:latin typeface="アンニャントロマン" panose="02000600000000000000" pitchFamily="2" charset="-128"/>
                <a:ea typeface="アンニャントロマン" panose="02000600000000000000" pitchFamily="2" charset="-128"/>
                <a:cs typeface="アンニャントロマン"/>
              </a:rPr>
              <a:t>!</a:t>
            </a:r>
          </a:p>
          <a:p>
            <a:pPr>
              <a:lnSpc>
                <a:spcPts val="7500"/>
              </a:lnSpc>
            </a:pPr>
            <a:r>
              <a:rPr lang="ja-JP" altLang="en-US" sz="8000" spc="-300" dirty="0">
                <a:ln w="38100" cmpd="sng">
                  <a:solidFill>
                    <a:schemeClr val="bg1"/>
                  </a:solidFill>
                </a:ln>
                <a:solidFill>
                  <a:srgbClr val="277BC4"/>
                </a:solidFill>
                <a:latin typeface="アンニャントロマン" panose="02000600000000000000" pitchFamily="2" charset="-128"/>
                <a:ea typeface="アンニャントロマン" panose="02000600000000000000" pitchFamily="2" charset="-128"/>
                <a:cs typeface="アンニャントロマン"/>
              </a:rPr>
              <a:t>　</a:t>
            </a:r>
            <a:r>
              <a:rPr lang="ja-JP" altLang="en-US" sz="8000" spc="-300" dirty="0" smtClean="0">
                <a:ln w="38100" cmpd="sng">
                  <a:solidFill>
                    <a:schemeClr val="bg1"/>
                  </a:solidFill>
                </a:ln>
                <a:solidFill>
                  <a:srgbClr val="F6AB00"/>
                </a:solidFill>
                <a:latin typeface="アンニャントロマン" panose="02000600000000000000" pitchFamily="2" charset="-128"/>
                <a:ea typeface="アンニャントロマン" panose="02000600000000000000" pitchFamily="2" charset="-128"/>
                <a:cs typeface="アンニャントロマン"/>
              </a:rPr>
              <a:t>  </a:t>
            </a:r>
            <a:r>
              <a:rPr lang="ja-JP" altLang="en-US" sz="8000" spc="-300" dirty="0" smtClean="0">
                <a:ln w="38100" cmpd="sng">
                  <a:solidFill>
                    <a:schemeClr val="bg1"/>
                  </a:solidFill>
                </a:ln>
                <a:solidFill>
                  <a:srgbClr val="33CC33"/>
                </a:solidFill>
                <a:latin typeface="アンニャントロマン" panose="02000600000000000000" pitchFamily="2" charset="-128"/>
                <a:ea typeface="アンニャントロマン" panose="02000600000000000000" pitchFamily="2" charset="-128"/>
                <a:cs typeface="アンニャントロマン"/>
              </a:rPr>
              <a:t>ジャンピング</a:t>
            </a:r>
            <a:endParaRPr lang="ja-JP" altLang="en-US" sz="8000" spc="-300" dirty="0">
              <a:ln w="38100" cmpd="sng">
                <a:solidFill>
                  <a:schemeClr val="bg1"/>
                </a:solidFill>
              </a:ln>
              <a:solidFill>
                <a:srgbClr val="33CC33"/>
              </a:solidFill>
              <a:latin typeface="アンニャントロマン" panose="02000600000000000000" pitchFamily="2" charset="-128"/>
              <a:ea typeface="アンニャントロマン" panose="02000600000000000000" pitchFamily="2" charset="-128"/>
              <a:cs typeface="アンニャントロマン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99132" y="2951839"/>
            <a:ext cx="38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kern="1400" dirty="0" smtClean="0">
                <a:solidFill>
                  <a:srgbClr val="000000"/>
                </a:solidFill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様々な種類の</a:t>
            </a:r>
            <a:r>
              <a:rPr lang="ja-JP" altLang="en-US" sz="28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ジャンプで</a:t>
            </a:r>
            <a:endParaRPr lang="en-US" altLang="ja-JP" sz="2800" kern="1400" dirty="0" smtClean="0">
              <a:ln>
                <a:noFill/>
              </a:ln>
              <a:solidFill>
                <a:srgbClr val="000000"/>
              </a:solidFill>
              <a:effectLst/>
              <a:latin typeface="バナナスリップ M" panose="02020300000000000000" pitchFamily="18" charset="-128"/>
              <a:ea typeface="バナナスリップ M" panose="02020300000000000000" pitchFamily="18" charset="-128"/>
            </a:endParaRPr>
          </a:p>
          <a:p>
            <a:pPr algn="ctr"/>
            <a:r>
              <a:rPr lang="ja-JP" altLang="en-US" sz="3600" kern="1400" dirty="0" smtClean="0">
                <a:solidFill>
                  <a:srgbClr val="000000"/>
                </a:solidFill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体力向上</a:t>
            </a:r>
            <a:r>
              <a:rPr lang="ja-JP" altLang="en-US" sz="2800" kern="1400" dirty="0" smtClean="0">
                <a:solidFill>
                  <a:srgbClr val="000000"/>
                </a:solidFill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や</a:t>
            </a:r>
            <a:endParaRPr lang="en-US" altLang="ja-JP" sz="2800" kern="1400" dirty="0" smtClean="0">
              <a:solidFill>
                <a:srgbClr val="000000"/>
              </a:solidFill>
              <a:latin typeface="バナナスリップ M" panose="02020300000000000000" pitchFamily="18" charset="-128"/>
              <a:ea typeface="バナナスリップ M" panose="02020300000000000000" pitchFamily="18" charset="-128"/>
            </a:endParaRPr>
          </a:p>
          <a:p>
            <a:pPr algn="ctr"/>
            <a:r>
              <a:rPr lang="ja-JP" altLang="en-US" sz="3600" kern="1400" dirty="0" smtClean="0">
                <a:solidFill>
                  <a:srgbClr val="000000"/>
                </a:solidFill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リフレッシュすること</a:t>
            </a:r>
            <a:endParaRPr lang="en-US" altLang="ja-JP" sz="3600" kern="1400" dirty="0" smtClean="0">
              <a:solidFill>
                <a:srgbClr val="000000"/>
              </a:solidFill>
              <a:latin typeface="バナナスリップ M" panose="02020300000000000000" pitchFamily="18" charset="-128"/>
              <a:ea typeface="バナナスリップ M" panose="02020300000000000000" pitchFamily="18" charset="-128"/>
            </a:endParaRPr>
          </a:p>
          <a:p>
            <a:pPr algn="ctr"/>
            <a:r>
              <a:rPr lang="ja-JP" altLang="en-US" sz="2800" kern="1400" dirty="0" smtClean="0">
                <a:solidFill>
                  <a:srgbClr val="000000"/>
                </a:solidFill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を目的にしています</a:t>
            </a:r>
            <a:endParaRPr lang="ja-JP" altLang="en-US" sz="1000" kern="1400" dirty="0">
              <a:ln>
                <a:noFill/>
              </a:ln>
              <a:solidFill>
                <a:srgbClr val="000000"/>
              </a:solidFill>
              <a:effectLst/>
              <a:latin typeface="バナナスリップ M" panose="02020300000000000000" pitchFamily="18" charset="-128"/>
              <a:ea typeface="バナナスリップ M" panose="02020300000000000000" pitchFamily="18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341957" y="2599016"/>
            <a:ext cx="3116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6AB00"/>
                </a:solidFill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このプログラムは</a:t>
            </a:r>
            <a:r>
              <a:rPr lang="en-US" altLang="ja-JP" sz="2400" dirty="0" smtClean="0">
                <a:solidFill>
                  <a:srgbClr val="F6AB00"/>
                </a:solidFill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…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2443446" y="5991573"/>
            <a:ext cx="4732731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4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日　時：第</a:t>
            </a:r>
            <a:r>
              <a:rPr lang="ja-JP" altLang="en-US" sz="28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４土</a:t>
            </a:r>
            <a:r>
              <a:rPr lang="ja-JP" altLang="en-US" sz="14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曜　 　　</a:t>
            </a:r>
            <a:r>
              <a:rPr lang="en-US" altLang="ja-JP" sz="18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13:00</a:t>
            </a:r>
            <a:r>
              <a:rPr lang="ja-JP" altLang="en-US" sz="18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　</a:t>
            </a:r>
            <a:r>
              <a:rPr lang="en-US" altLang="ja-JP" sz="18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 </a:t>
            </a:r>
            <a:r>
              <a:rPr lang="ja-JP" altLang="en-US" sz="1800" dirty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　 </a:t>
            </a:r>
            <a:r>
              <a:rPr lang="en-US" altLang="ja-JP" sz="18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14:00</a:t>
            </a:r>
            <a:endParaRPr lang="en-US" altLang="ja-JP" sz="1800" dirty="0">
              <a:latin typeface="バナナスリップ M" panose="02020300000000000000" pitchFamily="18" charset="-128"/>
              <a:ea typeface="バナナスリップ M" panose="02020300000000000000" pitchFamily="18" charset="-128"/>
              <a:cs typeface="HGｺﾞｼｯｸE"/>
            </a:endParaRPr>
          </a:p>
          <a:p>
            <a:pPr algn="ctr">
              <a:lnSpc>
                <a:spcPts val="2000"/>
              </a:lnSpc>
            </a:pPr>
            <a:endParaRPr lang="en-US" altLang="ja-JP" sz="1800" dirty="0" smtClean="0">
              <a:latin typeface="バナナスリップ M" panose="02020300000000000000" pitchFamily="18" charset="-128"/>
              <a:ea typeface="バナナスリップ M" panose="02020300000000000000" pitchFamily="18" charset="-128"/>
              <a:cs typeface="HGｺﾞｼｯｸE"/>
            </a:endParaRPr>
          </a:p>
          <a:p>
            <a:pPr algn="ctr"/>
            <a:r>
              <a:rPr lang="ja-JP" altLang="en-US" sz="18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　　　　　　　　　　　</a:t>
            </a:r>
            <a:r>
              <a:rPr lang="ja-JP" altLang="en-US" sz="9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　</a:t>
            </a:r>
            <a:endParaRPr lang="en-US" altLang="ja-JP" sz="900" dirty="0" smtClean="0">
              <a:latin typeface="バナナスリップ M" panose="02020300000000000000" pitchFamily="18" charset="-128"/>
              <a:ea typeface="バナナスリップ M" panose="02020300000000000000" pitchFamily="18" charset="-128"/>
              <a:cs typeface="HGｺﾞｼｯｸE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74227" y="6634513"/>
            <a:ext cx="2430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対象：障害のある小学生</a:t>
            </a:r>
            <a:endParaRPr lang="en-US" altLang="ja-JP" sz="1800" dirty="0" smtClean="0">
              <a:latin typeface="バナナスリップ M" panose="02020300000000000000" pitchFamily="18" charset="-128"/>
              <a:ea typeface="バナナスリップ M" panose="020203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80" r="18240"/>
          <a:stretch/>
        </p:blipFill>
        <p:spPr>
          <a:xfrm>
            <a:off x="148086" y="7105719"/>
            <a:ext cx="3323334" cy="3425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9" r="13483"/>
          <a:stretch/>
        </p:blipFill>
        <p:spPr>
          <a:xfrm rot="20736440">
            <a:off x="227863" y="4157362"/>
            <a:ext cx="2133104" cy="2147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-840" r="33360" b="840"/>
          <a:stretch/>
        </p:blipFill>
        <p:spPr>
          <a:xfrm rot="1054849">
            <a:off x="59854" y="1090532"/>
            <a:ext cx="1442071" cy="2159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7" y="287647"/>
            <a:ext cx="1025741" cy="672848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3370032" y="7256387"/>
            <a:ext cx="4393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定員：各回１</a:t>
            </a:r>
            <a:r>
              <a:rPr lang="en-US" altLang="ja-JP" sz="1800" dirty="0"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0</a:t>
            </a:r>
            <a:r>
              <a:rPr lang="ja-JP" altLang="en-US" sz="1800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</a:rPr>
              <a:t>名程度　参加費：１回３００円</a:t>
            </a:r>
            <a:endParaRPr lang="en-US" altLang="ja-JP" sz="1800" dirty="0" smtClean="0">
              <a:latin typeface="バナナスリップ M" panose="02020300000000000000" pitchFamily="18" charset="-128"/>
              <a:ea typeface="バナナスリップ M" panose="020203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48" r="11801"/>
          <a:stretch/>
        </p:blipFill>
        <p:spPr>
          <a:xfrm rot="20621606">
            <a:off x="5372577" y="2429584"/>
            <a:ext cx="2346352" cy="1538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正方形/長方形 16"/>
          <p:cNvSpPr/>
          <p:nvPr/>
        </p:nvSpPr>
        <p:spPr>
          <a:xfrm>
            <a:off x="4561355" y="5967805"/>
            <a:ext cx="401661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ｺﾞｼｯｸE"/>
              </a:rPr>
              <a:t>①</a:t>
            </a:r>
            <a:endParaRPr lang="en-US" altLang="ja-JP" sz="1800" b="1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HGｺﾞｼｯｸE"/>
            </a:endParaRPr>
          </a:p>
          <a:p>
            <a:pPr algn="ctr"/>
            <a:r>
              <a:rPr lang="ja-JP" altLang="en-US" sz="1800" b="1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　　　　　　　　　　　　</a:t>
            </a:r>
            <a:endParaRPr lang="en-US" altLang="ja-JP" sz="1800" b="1" dirty="0" smtClean="0">
              <a:latin typeface="バナナスリップ M" panose="02020300000000000000" pitchFamily="18" charset="-128"/>
              <a:ea typeface="バナナスリップ M" panose="02020300000000000000" pitchFamily="18" charset="-128"/>
              <a:cs typeface="HGｺﾞｼｯｸE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616241" y="5967805"/>
            <a:ext cx="401661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HGｺﾞｼｯｸE"/>
              </a:rPr>
              <a:t>②</a:t>
            </a:r>
            <a:endParaRPr lang="en-US" altLang="ja-JP" sz="1800" b="1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HGｺﾞｼｯｸE"/>
            </a:endParaRPr>
          </a:p>
          <a:p>
            <a:pPr algn="ctr"/>
            <a:r>
              <a:rPr lang="ja-JP" altLang="en-US" sz="1800" b="1" dirty="0" smtClean="0">
                <a:latin typeface="バナナスリップ M" panose="02020300000000000000" pitchFamily="18" charset="-128"/>
                <a:ea typeface="バナナスリップ M" panose="02020300000000000000" pitchFamily="18" charset="-128"/>
                <a:cs typeface="HGｺﾞｼｯｸE"/>
              </a:rPr>
              <a:t>　　　　　　　　　　　　</a:t>
            </a:r>
            <a:endParaRPr lang="en-US" altLang="ja-JP" sz="1800" b="1" dirty="0" smtClean="0">
              <a:latin typeface="バナナスリップ M" panose="02020300000000000000" pitchFamily="18" charset="-128"/>
              <a:ea typeface="バナナスリップ M" panose="02020300000000000000" pitchFamily="18" charset="-128"/>
              <a:cs typeface="HGｺﾞｼｯｸE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560">
            <a:off x="3704528" y="8140072"/>
            <a:ext cx="3839316" cy="2559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22487" r="20480" b="6721"/>
          <a:stretch/>
        </p:blipFill>
        <p:spPr>
          <a:xfrm>
            <a:off x="5386879" y="4057946"/>
            <a:ext cx="2274699" cy="1852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9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90875" y="9236076"/>
            <a:ext cx="5000625" cy="14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【問い合わせ</a:t>
            </a: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・申し込み</a:t>
            </a:r>
            <a:r>
              <a: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】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障害者スポーツ文化センター　ラポール上大岡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電話：０４５－８４０－２１５１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Fax  </a:t>
            </a:r>
            <a:r>
              <a:rPr kumimoji="0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：０４５－８４０－２１５７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担当：</a:t>
            </a:r>
            <a:r>
              <a:rPr kumimoji="0" lang="ja-JP" altLang="en-US" sz="1600" dirty="0" smtClean="0">
                <a:solidFill>
                  <a:srgbClr val="000000"/>
                </a:solidFill>
                <a:latin typeface="+mn-ea"/>
              </a:rPr>
              <a:t>小島（おじま）、上嶋（かみじま）</a:t>
            </a:r>
            <a:endParaRPr kumimoji="0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34988" y="460876"/>
            <a:ext cx="6705600" cy="1530804"/>
          </a:xfrm>
        </p:spPr>
        <p:txBody>
          <a:bodyPr/>
          <a:lstStyle/>
          <a:p>
            <a:pPr algn="ctr"/>
            <a:r>
              <a:rPr kumimoji="1" lang="ja-JP" altLang="en-US" sz="4000" dirty="0" smtClean="0"/>
              <a:t>エンジョイ！</a:t>
            </a:r>
            <a:r>
              <a:rPr lang="ja-JP" altLang="en-US" sz="4000" dirty="0"/>
              <a:t>ジャンピング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en-US" altLang="ja-JP" sz="4000" dirty="0" smtClean="0"/>
              <a:t>【</a:t>
            </a:r>
            <a:r>
              <a:rPr lang="ja-JP" altLang="en-US" sz="4000" dirty="0" smtClean="0"/>
              <a:t>開催要項</a:t>
            </a:r>
            <a:r>
              <a:rPr lang="en-US" altLang="ja-JP" sz="4000" dirty="0" smtClean="0"/>
              <a:t>】</a:t>
            </a:r>
            <a:endParaRPr kumimoji="1" lang="ja-JP" altLang="en-US" sz="4000" dirty="0"/>
          </a:p>
        </p:txBody>
      </p:sp>
      <p:pic>
        <p:nvPicPr>
          <p:cNvPr id="1026" name="Picture 2" descr="トランポリンで飛ぶ女の子のイラスト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69" y="193107"/>
            <a:ext cx="1206575" cy="14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ジャンプをしている男の子のイラスト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1" y="221335"/>
            <a:ext cx="1221694" cy="14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26" y="9207681"/>
            <a:ext cx="1535378" cy="1535378"/>
          </a:xfrm>
          <a:prstGeom prst="rect">
            <a:avLst/>
          </a:prstGeom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75077"/>
              </p:ext>
            </p:extLst>
          </p:nvPr>
        </p:nvGraphicFramePr>
        <p:xfrm>
          <a:off x="335716" y="1712156"/>
          <a:ext cx="7119257" cy="741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43">
                  <a:extLst>
                    <a:ext uri="{9D8B030D-6E8A-4147-A177-3AD203B41FA5}">
                      <a16:colId xmlns:a16="http://schemas.microsoft.com/office/drawing/2014/main" val="1948508024"/>
                    </a:ext>
                  </a:extLst>
                </a:gridCol>
                <a:gridCol w="5856514">
                  <a:extLst>
                    <a:ext uri="{9D8B030D-6E8A-4147-A177-3AD203B41FA5}">
                      <a16:colId xmlns:a16="http://schemas.microsoft.com/office/drawing/2014/main" val="1648166855"/>
                    </a:ext>
                  </a:extLst>
                </a:gridCol>
              </a:tblGrid>
              <a:tr h="4185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対　象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障害のある小学生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852426"/>
                  </a:ext>
                </a:extLst>
              </a:tr>
              <a:tr h="6786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参加条件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ラポール上大岡に会員登録していること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体調管理ができていること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1" dirty="0" smtClean="0">
                          <a:solidFill>
                            <a:srgbClr val="FF0000"/>
                          </a:solidFill>
                        </a:rPr>
                        <a:t>事前に予約サイトへの登録を済ませていること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34614"/>
                  </a:ext>
                </a:extLst>
              </a:tr>
              <a:tr h="4609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申込期間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実施日の２週間前までにお申し込みください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354877"/>
                  </a:ext>
                </a:extLst>
              </a:tr>
              <a:tr h="7042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申込方法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電話または７階フロントへ直接お申し込みください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kumimoji="1" lang="ja-JP" altLang="en-US" sz="1600" b="1" dirty="0" smtClean="0">
                          <a:solidFill>
                            <a:srgbClr val="FF0000"/>
                          </a:solidFill>
                        </a:rPr>
                        <a:t>希望する時間帯を忘れずにお伝えください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503158"/>
                  </a:ext>
                </a:extLst>
              </a:tr>
              <a:tr h="4097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定　員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各回１０名程度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250691"/>
                  </a:ext>
                </a:extLst>
              </a:tr>
              <a:tr h="18311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参加可否の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通知方法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</a:rPr>
                        <a:t>＜参加可能な場合（当選）＞</a:t>
                      </a:r>
                      <a:endParaRPr kumimoji="1" lang="en-US" altLang="ja-JP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締切後５日以内にメール通知にてお知らせします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kumimoji="1" lang="ja-JP" altLang="en-US" sz="1600" b="1" dirty="0" smtClean="0">
                          <a:solidFill>
                            <a:srgbClr val="FF0000"/>
                          </a:solidFill>
                        </a:rPr>
                        <a:t>予約サイトへの登録（メールアドレス登録・パスワード設定）を</a:t>
                      </a:r>
                      <a:endParaRPr kumimoji="1" lang="en-US" altLang="ja-JP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1" dirty="0" smtClean="0">
                          <a:solidFill>
                            <a:srgbClr val="FF0000"/>
                          </a:solidFill>
                        </a:rPr>
                        <a:t>　していない場合は決定通知が届きません</a:t>
                      </a:r>
                      <a:endParaRPr kumimoji="1" lang="en-US" altLang="ja-JP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kumimoji="1" lang="en-US" altLang="ja-JP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</a:rPr>
                        <a:t>＜参加不可の場合（落選）＞</a:t>
                      </a:r>
                      <a:endParaRPr kumimoji="1" lang="en-US" altLang="ja-JP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大変申し訳ございませんが通知はありませんのでご了承ください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955850"/>
                  </a:ext>
                </a:extLst>
              </a:tr>
              <a:tr h="512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参 加 費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１回　３００円（当日券売機でお支払いください）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589648"/>
                  </a:ext>
                </a:extLst>
              </a:tr>
              <a:tr h="11273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持 ち 物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運動しやすい服装（必ず靴下を履いてきてください）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室内用運動靴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タオル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水分（水筒やペットボトルなどフタが閉まるものに入れてください）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007512"/>
                  </a:ext>
                </a:extLst>
              </a:tr>
              <a:tr h="11257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注意事項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申込後のキャンセルは事前に連絡をお願いします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プログラム中のけが等については応急処置のみとなります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社会情勢等により中止または内容が変更になる場合がございます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ご不明点があればお問い合わせください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319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289</TotalTime>
  <Words>359</Words>
  <Application>Microsoft Office PowerPoint</Application>
  <PresentationFormat>ユーザー設定</PresentationFormat>
  <Paragraphs>56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HGｺﾞｼｯｸE</vt:lpstr>
      <vt:lpstr>ＭＳ Ｐゴシック</vt:lpstr>
      <vt:lpstr>アンニャントロマン</vt:lpstr>
      <vt:lpstr>バナナスリップ M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エンジョイ！ジャンピング 【開催要項】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chibayou</dc:creator>
  <cp:lastModifiedBy>小島亜来</cp:lastModifiedBy>
  <cp:revision>40</cp:revision>
  <cp:lastPrinted>2022-02-28T05:12:13Z</cp:lastPrinted>
  <dcterms:created xsi:type="dcterms:W3CDTF">2018-05-22T13:27:54Z</dcterms:created>
  <dcterms:modified xsi:type="dcterms:W3CDTF">2022-11-30T08:13:46Z</dcterms:modified>
</cp:coreProperties>
</file>